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60" r:id="rId3"/>
    <p:sldId id="276" r:id="rId4"/>
    <p:sldId id="261" r:id="rId5"/>
    <p:sldId id="265" r:id="rId6"/>
    <p:sldId id="267" r:id="rId7"/>
    <p:sldId id="257" r:id="rId8"/>
    <p:sldId id="269" r:id="rId9"/>
    <p:sldId id="277" r:id="rId10"/>
    <p:sldId id="278" r:id="rId11"/>
    <p:sldId id="275" r:id="rId12"/>
    <p:sldId id="281" r:id="rId13"/>
    <p:sldId id="282" r:id="rId14"/>
  </p:sldIdLst>
  <p:sldSz cx="9906000" cy="6858000" type="A4"/>
  <p:notesSz cx="6858000" cy="9144000"/>
  <p:defaultTextStyle>
    <a:defPPr>
      <a:defRPr lang="pt-BR"/>
    </a:defPPr>
    <a:lvl1pPr marL="0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1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22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33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45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56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67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78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89" algn="l" defTabSz="95782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F59C6-705F-47BA-B536-2787AEF65A4C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7B775-35A6-456B-B192-CE848AA680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73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B775-35A6-456B-B192-CE848AA680C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56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1"/>
            <a:ext cx="8505952" cy="1828800"/>
          </a:xfrm>
          <a:ln>
            <a:noFill/>
          </a:ln>
        </p:spPr>
        <p:txBody>
          <a:bodyPr vert="horz" tIns="0" rIns="1915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7"/>
            <a:ext cx="8509254" cy="1752600"/>
          </a:xfrm>
        </p:spPr>
        <p:txBody>
          <a:bodyPr lIns="0" rIns="19157"/>
          <a:lstStyle>
            <a:lvl1pPr marL="0" marR="47891" indent="0" algn="r">
              <a:buNone/>
              <a:defRPr>
                <a:solidFill>
                  <a:schemeClr val="tx1"/>
                </a:solidFill>
              </a:defRPr>
            </a:lvl1pPr>
            <a:lvl2pPr marL="478911" indent="0" algn="ctr">
              <a:buNone/>
            </a:lvl2pPr>
            <a:lvl3pPr marL="957822" indent="0" algn="ctr">
              <a:buNone/>
            </a:lvl3pPr>
            <a:lvl4pPr marL="1436733" indent="0" algn="ctr">
              <a:buNone/>
            </a:lvl4pPr>
            <a:lvl5pPr marL="1915645" indent="0" algn="ctr">
              <a:buNone/>
            </a:lvl5pPr>
            <a:lvl6pPr marL="2394556" indent="0" algn="ctr">
              <a:buNone/>
            </a:lvl6pPr>
            <a:lvl7pPr marL="2873467" indent="0" algn="ctr">
              <a:buNone/>
            </a:lvl7pPr>
            <a:lvl8pPr marL="3352378" indent="0" algn="ctr">
              <a:buNone/>
            </a:lvl8pPr>
            <a:lvl9pPr marL="383128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5"/>
            <a:ext cx="8420100" cy="1509712"/>
          </a:xfrm>
        </p:spPr>
        <p:txBody>
          <a:bodyPr lIns="47891" rIns="47891" anchor="t"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6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6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7891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7891" tIns="0" rIns="47891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1859758"/>
            <a:ext cx="4378590" cy="654843"/>
          </a:xfrm>
        </p:spPr>
        <p:txBody>
          <a:bodyPr lIns="47891" tIns="0" rIns="47891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1"/>
            <a:ext cx="437687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514601"/>
            <a:ext cx="437859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704088"/>
            <a:ext cx="8997950" cy="1143000"/>
          </a:xfrm>
        </p:spPr>
        <p:txBody>
          <a:bodyPr vert="horz" tIns="4789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9157" rIns="19157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900"/>
            </a:lvl1pPr>
            <a:lvl2pPr>
              <a:defRPr sz="2700"/>
            </a:lvl2pPr>
            <a:lvl3pPr>
              <a:defRPr sz="2600"/>
            </a:lvl3pPr>
            <a:lvl4pPr>
              <a:defRPr sz="2100"/>
            </a:lvl4pPr>
            <a:lvl5pPr>
              <a:defRPr sz="19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29567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671146" y="5359770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7891" tIns="47891" rIns="47891" bIns="47891" anchor="b"/>
          <a:lstStyle>
            <a:lvl1pPr algn="l">
              <a:buNone/>
              <a:defRPr sz="21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6"/>
            <a:ext cx="2393950" cy="2179320"/>
          </a:xfrm>
        </p:spPr>
        <p:txBody>
          <a:bodyPr lIns="67047" rIns="47891" bIns="47891" anchor="t"/>
          <a:lstStyle>
            <a:lvl1pPr marL="0" indent="0" algn="l">
              <a:spcBef>
                <a:spcPts val="262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2" tIns="47891" rIns="95782" bIns="478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2" tIns="47891" rIns="95782" bIns="478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2" tIns="47891" rIns="95782" bIns="478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143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5782" tIns="47891" rIns="95782" bIns="4789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tIns="47891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 lIns="95782" tIns="47891" rIns="95782" bIns="47891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91E2D5-CA01-485A-A278-AE7931C92246}" type="datetimeFigureOut">
              <a:rPr lang="pt-BR" smtClean="0"/>
              <a:t>23/09/2019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1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5D6489-E4DA-4457-B1A7-0233FDD66BC4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2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87347" indent="-28734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0476" indent="-25861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22" indent="-25861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45169" indent="-220299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32515" indent="-220299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19862" indent="-22029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26" indent="-19156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98773" indent="-191565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86120" indent="-19156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46" y="89156"/>
            <a:ext cx="9936246" cy="685799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21555" y="1442257"/>
            <a:ext cx="5832648" cy="453670"/>
          </a:xfrm>
          <a:prstGeom prst="rect">
            <a:avLst/>
          </a:prstGeom>
          <a:noFill/>
        </p:spPr>
        <p:txBody>
          <a:bodyPr wrap="square" lIns="83521" tIns="41761" rIns="83521" bIns="4176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CÂMARA MUNICIPAL </a:t>
            </a:r>
            <a:r>
              <a:rPr lang="pt-BR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DE </a:t>
            </a:r>
            <a:r>
              <a:rPr lang="pt-BR" sz="2400" b="1" dirty="0">
                <a:ln w="50800"/>
                <a:solidFill>
                  <a:schemeClr val="bg1">
                    <a:shade val="50000"/>
                  </a:schemeClr>
                </a:solidFill>
              </a:rPr>
              <a:t>CEREJEIRAS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012" y="56008"/>
            <a:ext cx="1065554" cy="1245236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192748" y="2143842"/>
            <a:ext cx="3158082" cy="1746331"/>
          </a:xfrm>
          <a:prstGeom prst="rect">
            <a:avLst/>
          </a:prstGeom>
          <a:noFill/>
        </p:spPr>
        <p:txBody>
          <a:bodyPr wrap="none" lIns="83521" tIns="41761" rIns="83521" bIns="41761">
            <a:spAutoFit/>
          </a:bodyPr>
          <a:lstStyle/>
          <a:p>
            <a:pPr algn="ctr"/>
            <a:r>
              <a:rPr lang="pt-BR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CARTA</a:t>
            </a:r>
          </a:p>
          <a:p>
            <a:pPr algn="ctr"/>
            <a:r>
              <a:rPr lang="pt-BR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 SERVIÇO</a:t>
            </a:r>
          </a:p>
          <a:p>
            <a:pPr algn="ctr"/>
            <a:r>
              <a:rPr lang="pt-BR" sz="36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AO USUÁRIO</a:t>
            </a:r>
          </a:p>
        </p:txBody>
      </p:sp>
    </p:spTree>
    <p:extLst>
      <p:ext uri="{BB962C8B-B14F-4D97-AF65-F5344CB8AC3E}">
        <p14:creationId xmlns:p14="http://schemas.microsoft.com/office/powerpoint/2010/main" val="26663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44488" y="548680"/>
            <a:ext cx="9361040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pPr lvl="1" algn="ctr"/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Comissão </a:t>
            </a:r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Permanente de Orçamentos e </a:t>
            </a:r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Finanças</a:t>
            </a:r>
          </a:p>
          <a:p>
            <a:pPr lvl="1"/>
            <a:endParaRPr lang="pt-B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Irá opinar obrigatoriamente sobre todas as matérias de caráter financeiro, especialmente se for: 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Plano Plurianual; 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 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Diretrizes Orçamentárias; 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   Proposta Orçamentária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Proposição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referente à matéria tributária, abertura de créditos e empréstimos públicos e as matérias que de uma forma direta ou indireta alterem a despesa ou receita do Município, acarretem prejuízo ao erário ou se são de interesse ao crédito e ao patrimônio do Município e </a:t>
            </a:r>
          </a:p>
          <a:p>
            <a:pPr lvl="1"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e)  Proposições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que fixem ou aumente a remuneração do Prefeito, Vice-Prefeito, Vereadores e Secretários Municipais. 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Pode solicitar audiência com outra Comissão, conforme a distribuição das matérias do PPA, LDO e  contas do Município. </a:t>
            </a: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Composição Atual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Presidente: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Isair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Francisco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Baldin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Vice-Presidente: José Carlos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Valendorff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Membro: Samuel Carvalho da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Silva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Comissões Temáticas ou Temporárias</a:t>
            </a:r>
          </a:p>
          <a:p>
            <a:endParaRPr lang="pt-BR" sz="1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São as comissões formadas para tratar de certo tema, Têm duração temporária, geralmente com término pré-determinado. Atualmente, tem a instalada a Comissão Temporária para reformulação da Lei Orgânica de Cerejeiras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9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855" y="692696"/>
            <a:ext cx="992535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00" b="1" u="sng" dirty="0"/>
          </a:p>
          <a:p>
            <a:pPr algn="ctr"/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Comissão </a:t>
            </a:r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Permanente de Educação Saúde e </a:t>
            </a:r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Assistência</a:t>
            </a:r>
          </a:p>
          <a:p>
            <a:pPr algn="ctr"/>
            <a:endParaRPr lang="pt-B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Irá se manifestar sobre todos os projetos e matérias que versem sobre: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a)	Assuntos educacionais, artístico- até patrimônio histórico; 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	Desportivo e relacionados à saúde;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	Saneamento básico e assistência e previdência social em geral.  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Composição Atual: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Presidente: José Carlos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Valendorff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Vice-Presidente: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Isair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Francisco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Baldin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Membro: Saulo Siqueira de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Souza</a:t>
            </a:r>
          </a:p>
          <a:p>
            <a:pPr lvl="1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Comissão Permanente de Fiscalização Obras e Serviços Públicos</a:t>
            </a:r>
          </a:p>
          <a:p>
            <a:pPr algn="ctr"/>
            <a:endParaRPr lang="pt-B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Irá opinar nas matérias relacionadas às: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a)	Obras, empreendimentos e execução de serviços públicos locais;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b)	Assuntos ligados às atividades produtivas em geral, oficiais ou particulares e 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c)	Fiscalizar os atos contábeis, financeiros e orçamentários do Executivo.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d)	Aquisição e alienação de imóvel. 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Composição Atual: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Presidente: Samuel Carvalho da Silva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Vice-Presidente: Valdecir Atílio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Kluch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Membro: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Isair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Francisco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Baldin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8936" y="836712"/>
            <a:ext cx="957706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ÓRGÃOS DE COMUNICAÇÃO DA CÂMARA MUNICIPAL DE CEREJEIRAS COM O CIDADÃO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OUVIDORIA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o setor responsável por estabelecer a comunicação com a sociedade e a Câmara Municipal de Cerejeiras, por meio de recebimento de questionamentos, sugestões, elogios, reclamações, podendo ser de forma física com o comparecimento na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Câmara, via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contato telefônico: (69) 3342-4130 e pelo site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://transparencia.cerejeiras.ro.leg.br/transparencia/index.php?link=aplicacoes/eouv/frmeouv&amp;nomeaplicacao=eouv. </a:t>
            </a: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Prazo para prestação de informação ao solicitante: 30 dias, prorrogável uma única vez pelo mesmo prazo, mediante justificativa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Todo atendimento feito pela Ouvidoria gera um protocolo de atendimento, para comprovar a solicitação. A Câmara dispõe de formulário para que o cidadão preencha e a solicitação seja formalizada.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Ouvidor-Gera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 Agnaldo do Nascimento Pereira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E-SIC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o Sistema Eletrônico do Serviço de Informações ao Cidadão (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e-SIC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), permite que qualquer pessoa, física ou jurídica, encaminhe pedidos de acesso à informação, acompanhe o prazo e receba a resposta da solicitação realizada para órgãos e entidades da administração. O cidadão ainda pode entrar com recursos e apresentar reclamações sem burocracia. 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Responsável: Kátia </a:t>
            </a: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Guardia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 Silva.</a:t>
            </a:r>
          </a:p>
          <a:p>
            <a:pPr lvl="1"/>
            <a:endParaRPr lang="pt-BR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PROTOCOLO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o setor de recebimento de documentos destinados ao Legislativo, pode ser publicações, projetos de leis, ofícios, dentre outros.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Chefe: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Néia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Souza da Silva.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4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332656"/>
            <a:ext cx="9906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pt-BR" sz="16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PORTAL TRANSPARÊNCIA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o meio virtual em que qualquer cidadão pode acessar informações sobre a Câmara Municipal de Cerejeiras, obter dados de contratos, leis, atos normativos, remuneração de servidores e vereadores, eventos, atividades dos parlamentares, entre outras informações. 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maiores informações, vale a pena acessar nossa página: http://transparencia.cerejeiras.ro.leg.br/transparencia/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Chefe: Kátia </a:t>
            </a:r>
            <a:r>
              <a:rPr lang="pt-BR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Guardia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da Silva.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ASSUNTOS E EXPEDIENTES </a:t>
            </a:r>
            <a:r>
              <a:rPr lang="pt-BR" sz="16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LEGISLATIVOS</a:t>
            </a:r>
          </a:p>
          <a:p>
            <a:pPr lvl="1"/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o setor responsável pelo recebimento, andamento e divulgação de matérias legislativas, como projetos de leis propostos pelo Executivo, vereadores, cidadão por meio inciativa popular, indicações, moções, requerimentos, entre outros e realizar atividades de apoio aos trabalhos parlamentares. 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Diretora: Rafaela Camilo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Mamedes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de Oliveira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FERRAMENTAS DE ACOMPANHAMENTO DAS ATIVIDADES LEGISLATIVAS</a:t>
            </a:r>
          </a:p>
          <a:p>
            <a:pPr algn="ctr"/>
            <a:endParaRPr lang="pt-B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 PÚBLICA DOS PROCESSOS LEGISLATIVOS: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Todos os processos relacionados à atividade legislativa podem ser visualizados na nossa página: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http://transparencia.cerejeiras.ro.leg.br/transparencia/index.php?link=aplicacoes/protocolo/frmprotocolo&amp;nomeaplicacao=protocolo&amp;id_menu=4&amp;qt_acessos=20830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AUDIÊNCIAS PÚBLICAS:</a:t>
            </a:r>
          </a:p>
          <a:p>
            <a:pPr lvl="1"/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as reuniões feitas com a sociedade, para o conhecimento de matérias de grande relevância e impacto e a fim de ouvir o cidadão, deixar que expresse suas opiniões, sejam esclarecidos assuntos de interesse público. </a:t>
            </a:r>
          </a:p>
          <a:p>
            <a:pPr lvl="1"/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1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885569" cy="6857999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-44567" y="1412776"/>
            <a:ext cx="9918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Câmara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 </a:t>
            </a:r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 Cerejeiras</a:t>
            </a:r>
          </a:p>
          <a:p>
            <a:pPr algn="ctr"/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Prédio Governador Jorge Teixeira de Oliveira </a:t>
            </a:r>
          </a:p>
          <a:p>
            <a:pPr algn="ctr"/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Telefone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69) 3342-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2633 e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69) 3342- 4130</a:t>
            </a:r>
          </a:p>
          <a:p>
            <a:pPr algn="ctr"/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camaradecerejeiras@hotmail.com</a:t>
            </a:r>
          </a:p>
          <a:p>
            <a:pPr algn="ctr"/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Horário de atendimento:</a:t>
            </a:r>
          </a:p>
          <a:p>
            <a:pPr algn="ctr"/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07h00 às 13h00, de segunda à sexta</a:t>
            </a:r>
          </a:p>
          <a:p>
            <a:pPr algn="ctr"/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Avenida Brasil nº 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2570</a:t>
            </a:r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Bairro </a:t>
            </a:r>
            <a:r>
              <a:rPr lang="pt-B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Jardim São Paulo, CEP: 76997-000</a:t>
            </a:r>
          </a:p>
        </p:txBody>
      </p:sp>
    </p:spTree>
    <p:extLst>
      <p:ext uri="{BB962C8B-B14F-4D97-AF65-F5344CB8AC3E}">
        <p14:creationId xmlns:p14="http://schemas.microsoft.com/office/powerpoint/2010/main" val="2604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708" y="620688"/>
            <a:ext cx="8928992" cy="570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53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751263"/>
            <a:ext cx="8915400" cy="5573337"/>
          </a:xfrm>
        </p:spPr>
        <p:txBody>
          <a:bodyPr>
            <a:normAutofit/>
          </a:bodyPr>
          <a:lstStyle/>
          <a:p>
            <a:endParaRPr lang="pt-BR" b="1" dirty="0" smtClean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59396" y="908719"/>
            <a:ext cx="9518140" cy="5916704"/>
          </a:xfrm>
          <a:prstGeom prst="rect">
            <a:avLst/>
          </a:prstGeom>
        </p:spPr>
        <p:txBody>
          <a:bodyPr wrap="square" lIns="83521" tIns="41761" rIns="83521" bIns="41761">
            <a:spAutoFit/>
          </a:bodyPr>
          <a:lstStyle/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r>
              <a:rPr lang="pt-BR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é a Carta de Serviço ao Usuário?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Carta de Serviços ao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Usuário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um documento elaborado por uma organização pública.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a finalidade da Carta de Serviço ao Usuário?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a de informar ao cidadão, por meio de uma linguagem simples a acessível, os serviços prestados pelo órgão público, com a disponibilização dos padrões de atendimento. </a:t>
            </a: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 o respaldo legal da Carta de Serviço ao Usuário?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a Lei Federal n° 13.460, de 26 de junho de 2017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6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9397" y="1196752"/>
            <a:ext cx="9446131" cy="4408598"/>
          </a:xfrm>
          <a:prstGeom prst="rect">
            <a:avLst/>
          </a:prstGeom>
        </p:spPr>
        <p:txBody>
          <a:bodyPr wrap="square" lIns="83521" tIns="41761" rIns="83521" bIns="41761">
            <a:spAutoFit/>
          </a:bodyPr>
          <a:lstStyle/>
          <a:p>
            <a:pPr algn="ctr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IDENTIDADE ORGANIZACIONAL</a:t>
            </a:r>
          </a:p>
          <a:p>
            <a:r>
              <a:rPr lang="pt-BR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Missão: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Legislar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 Fiscalizar com Transparência, com ênfase no desenvolvimento, para atender os anseios dos munícipes de Cerejeiras.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Visão: </a:t>
            </a:r>
          </a:p>
          <a:p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Ser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referência no Estado de Rondônia, no desenvolvimento da legislação e fiscalização, com ampla participação dos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cidadãos.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Valores: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Ética, União, Eficiência, Proatividade, Legalidade e transparência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1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110574"/>
            <a:ext cx="9777536" cy="5747426"/>
          </a:xfrm>
          <a:prstGeom prst="rect">
            <a:avLst/>
          </a:prstGeom>
        </p:spPr>
        <p:txBody>
          <a:bodyPr wrap="square" lIns="83521" tIns="41761" rIns="83521" bIns="41761">
            <a:spAutoFit/>
          </a:bodyPr>
          <a:lstStyle/>
          <a:p>
            <a:pPr algn="ctr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PODER LEGISLATIVO MUNICIPAL DE CEREJEIRAS</a:t>
            </a:r>
          </a:p>
          <a:p>
            <a:pPr algn="ctr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Legislatura: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o período de duração do mandato eletivo, que no âmbito municipal é de 4 anos.</a:t>
            </a:r>
          </a:p>
          <a:p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Sessão legislativa: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o período anual de execução dos trabalhos legislativos.	</a:t>
            </a:r>
          </a:p>
          <a:p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Período Legislativo: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a divisão da sessão legislativa, cujas as datas de início e término são fixadas a partir do retorno do recesso legislativo. Portanto, são 2 períodos a cada ano.</a:t>
            </a:r>
          </a:p>
          <a:p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Recesso legislativo: 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a pausa anual das sessões ordinárias, ocorre 2 vezes, entre 16 dezembro a 14 de fevereiro e 1° julho a 31 de julho.</a:t>
            </a:r>
          </a:p>
          <a:p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Composição:</a:t>
            </a:r>
            <a:endParaRPr lang="pt-BR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Atualmente, o Poder Legislativo Municipal de Cerejeiras é formado por 9 vereadores, conforme critérios estabelecidos na Lei Orgânica e nas Constituições Estadual e Federal. </a:t>
            </a: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Vereadores da Câmara Municipal de Cerejeiras: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Gabriel Candido de Oliveira</a:t>
            </a:r>
          </a:p>
          <a:p>
            <a:pPr marL="383129" lvl="1" indent="0">
              <a:buNone/>
            </a:pP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Ifraim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Eugenio de Souza</a:t>
            </a:r>
          </a:p>
          <a:p>
            <a:pPr marL="383129" lvl="1" indent="0">
              <a:buNone/>
            </a:pP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Isair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Francisco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Baldin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José Carlos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Valendorff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José Ferreira da Silva</a:t>
            </a: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Samuel Carvalho da Silva</a:t>
            </a: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Saulo Siqueira de Souza</a:t>
            </a: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Valdecir  Atílio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Kluch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Valdecir Sapata Jordão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5300" y="1196752"/>
            <a:ext cx="8922196" cy="5112568"/>
          </a:xfrm>
        </p:spPr>
        <p:txBody>
          <a:bodyPr>
            <a:normAutofit/>
          </a:bodyPr>
          <a:lstStyle/>
          <a:p>
            <a:pPr marL="383129" lvl="1" indent="0">
              <a:buNone/>
            </a:pPr>
            <a:endParaRPr lang="pt-BR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 algn="ctr">
              <a:buNone/>
            </a:pPr>
            <a:r>
              <a:rPr lang="pt-BR" sz="16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Diretora Biênio 2019 – </a:t>
            </a:r>
            <a:r>
              <a:rPr lang="pt-BR" sz="16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383129" lvl="1" indent="0">
              <a:buNone/>
            </a:pPr>
            <a:endParaRPr lang="pt-BR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Mesa é o órgão diretor de todos os trabalhos legislativos e administrativos da Câmara. Sendo formada a partir de votação nominal, na data da posse a composição para o primeiro biênio e realização facultativa do segundo biênio até o segundo período do segundo da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legislatura.</a:t>
            </a:r>
          </a:p>
          <a:p>
            <a:pPr marL="383129" lvl="1" indent="0" algn="just">
              <a:buNone/>
            </a:pPr>
            <a:endParaRPr lang="pt-BR" sz="14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 algn="just">
              <a:buNone/>
            </a:pPr>
            <a:r>
              <a:rPr lang="pt-BR" sz="16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Diretora atual:</a:t>
            </a:r>
          </a:p>
          <a:p>
            <a:pPr marL="383129" lvl="1" indent="0">
              <a:buNone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Vereador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Presidente: Gabriel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Candido de Oliveira</a:t>
            </a: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Vereador Vice-Presidente: Valdecir Atílio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Kluch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Vereador 1º Secretário: Samuel Carvalho da Silva</a:t>
            </a:r>
          </a:p>
          <a:p>
            <a:pPr marL="383129" lvl="1" indent="0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Vereador 2º Secretário: José Carlos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Valendorff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15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480" y="1052736"/>
            <a:ext cx="9361039" cy="5224206"/>
          </a:xfrm>
          <a:prstGeom prst="rect">
            <a:avLst/>
          </a:prstGeom>
          <a:noFill/>
        </p:spPr>
        <p:txBody>
          <a:bodyPr wrap="square" lIns="83521" tIns="41761" rIns="83521" bIns="41761" rtlCol="0">
            <a:spAutoFit/>
          </a:bodyPr>
          <a:lstStyle/>
          <a:p>
            <a:pPr algn="ctr"/>
            <a:endParaRPr lang="pt-BR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SESSÕES DA CÂMARA MUNICIPAL DE CEREJEIRAS: </a:t>
            </a:r>
          </a:p>
          <a:p>
            <a:endParaRPr lang="pt-BR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Sessões </a:t>
            </a: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Ordinárias: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São as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 que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ocorrem durante a Sessão Legislativa, de 15 de fevereiro a 30 de junho e de 1º de agosto a 15 de dezembro, às segundas–feiras, com duração de 03 horas, das 19:00 às 22:00 horas, e composta de:  </a:t>
            </a:r>
          </a:p>
          <a:p>
            <a:pPr algn="just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Expediente: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é o primeiro momento da sessão destinado à leitura da ata da sessão anterior e documentos, como projeto de lei, indicações, entre outros.</a:t>
            </a:r>
          </a:p>
          <a:p>
            <a:pPr algn="just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Grande Expediente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 é segundo momento da sessão destinado ao uso da palavra pelos vereadores.</a:t>
            </a:r>
          </a:p>
          <a:p>
            <a:pPr algn="just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Ordem do dia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 é o terceiro momento da sessão, em que se discute e vota as matérias pautadas, como os projetos de lei, requerimentos, moções, vetos, entre outras.</a:t>
            </a:r>
          </a:p>
          <a:p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Explicações Finais: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é o quarto e último momento da sessão, em que os vereadores fazem suas considerações finais.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Sessões Extraordinárias:</a:t>
            </a: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São as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 realizadas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em qualquer dia e hora da semana, inclusive aos domingos e feriados, ou até após a sessão ordinária. A convocação deve ser feita com antecedência de 3 dias, por meio de ofício de convocação dos vereadores.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Sessões Solenes ou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Especial:</a:t>
            </a:r>
            <a:endParaRPr lang="pt-BR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São </a:t>
            </a: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 destinadas a prestarem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homenagem, empossam vereadores, prefeito, entre outras atividades. Não há expediente e nem ordem do dia, são dispensadas a leitura da ata e verificação de presença dos vereadores e não há tempo pré-determinado para encerrar.</a:t>
            </a:r>
          </a:p>
        </p:txBody>
      </p:sp>
    </p:spTree>
    <p:extLst>
      <p:ext uri="{BB962C8B-B14F-4D97-AF65-F5344CB8AC3E}">
        <p14:creationId xmlns:p14="http://schemas.microsoft.com/office/powerpoint/2010/main" val="25290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0472" y="1052736"/>
            <a:ext cx="9577064" cy="5101096"/>
          </a:xfrm>
          <a:prstGeom prst="rect">
            <a:avLst/>
          </a:prstGeom>
          <a:noFill/>
        </p:spPr>
        <p:txBody>
          <a:bodyPr wrap="square" lIns="83521" tIns="41761" rIns="83521" bIns="41761" rtlCol="0" anchor="ctr">
            <a:spAutoFit/>
          </a:bodyPr>
          <a:lstStyle/>
          <a:p>
            <a:pPr algn="ctr"/>
            <a:endParaRPr lang="pt-BR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6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COMISSÕES PERMANENTES DA CÂMARA MUNICIPAL DE CEREJEIRAS:</a:t>
            </a:r>
          </a:p>
          <a:p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um órgão técnico que serve para examinar a matéria em tramitação na Câmara Municipal, com estudos, investigar fatos relacionados ao interesse da Administração Pública, ao final, emitir parecer da matéria apreciada. As reuniões das Comissões são públicas.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Atualmente, a Câmara de Vereadores de Cerejeiras tem quatro comissões permanentes, cada uma composta por três vereadores. </a:t>
            </a:r>
            <a:endParaRPr lang="pt-BR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>
              <a:lnSpc>
                <a:spcPct val="150000"/>
              </a:lnSpc>
            </a:pPr>
            <a:r>
              <a:rPr lang="pt-BR" sz="14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Comissão Permanente de Legislação e </a:t>
            </a:r>
            <a:r>
              <a:rPr lang="pt-BR" sz="1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Justiça</a:t>
            </a:r>
          </a:p>
          <a:p>
            <a:pPr lvl="1" algn="ctr">
              <a:lnSpc>
                <a:spcPct val="150000"/>
              </a:lnSpc>
            </a:pPr>
            <a:endParaRPr lang="pt-BR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É responsável de apreciar todos os assuntos nos aspectos constitucional e legal, analisa os aspectos lógico e gramatical, para adequar ao bom vocabulário o texto proposto.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Tem audiência obrigatória em todos os Projetos de Lei, Decretos e Resoluções que tramitam na Câmara. </a:t>
            </a:r>
          </a:p>
          <a:p>
            <a:pPr lvl="1" algn="just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Se concluir pela inconstitucionalidade ou ilegalidade de um projeto, o seu parecer segue para o Plenário para a discussão, só se for rejeitado é que a matéria irá prosseguir.</a:t>
            </a:r>
          </a:p>
          <a:p>
            <a:pPr lvl="1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Composição Atual: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Presidente: Valdecir Atílio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Kluch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Vice-Presidente: Samuel Carvalho da Silva</a:t>
            </a:r>
          </a:p>
          <a:p>
            <a:pPr lvl="1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Membro: Saulo Siqueira de Souza</a:t>
            </a:r>
          </a:p>
          <a:p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524</TotalTime>
  <Words>1286</Words>
  <Application>Microsoft Office PowerPoint</Application>
  <PresentationFormat>Papel A4 (210 x 297 mm)</PresentationFormat>
  <Paragraphs>194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Fluxo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37</cp:revision>
  <dcterms:created xsi:type="dcterms:W3CDTF">2019-09-02T11:56:05Z</dcterms:created>
  <dcterms:modified xsi:type="dcterms:W3CDTF">2019-09-23T15:16:06Z</dcterms:modified>
</cp:coreProperties>
</file>